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71c4d47c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71c4d47c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Montserrat"/>
                <a:ea typeface="Montserrat"/>
                <a:cs typeface="Montserrat"/>
                <a:sym typeface="Montserrat"/>
              </a:rPr>
              <a:t>researchers have observed that single-thread performance has already leveled off, with only modest increases expected in the coming decades</a:t>
            </a:r>
            <a:endParaRPr sz="1400">
              <a:latin typeface="Montserrat"/>
              <a:ea typeface="Montserrat"/>
              <a:cs typeface="Montserrat"/>
              <a:sym typeface="Montserrat"/>
            </a:endParaRPr>
          </a:p>
          <a:p>
            <a:pPr indent="0" lvl="0" marL="0" rtl="0" algn="l">
              <a:spcBef>
                <a:spcPts val="1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71c4d47c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71c4d47c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Times New Roman"/>
                <a:ea typeface="Times New Roman"/>
                <a:cs typeface="Times New Roman"/>
                <a:sym typeface="Times New Roman"/>
              </a:rPr>
              <a:t>Each board will have a master MicroBlaze, similar to a memory management unit, in control of multiple slave Micro-Blazes to share the load more efficiently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71c4d47c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71c4d47c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Times New Roman"/>
                <a:ea typeface="Times New Roman"/>
                <a:cs typeface="Times New Roman"/>
                <a:sym typeface="Times New Roman"/>
              </a:rPr>
              <a:t>Although number of transistors increased, clock speed is limited due to heat dissipation</a:t>
            </a:r>
            <a:endParaRPr sz="1200">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12121"/>
                </a:solidFill>
                <a:highlight>
                  <a:srgbClr val="FFFFFF"/>
                </a:highlight>
                <a:latin typeface="Times New Roman"/>
                <a:ea typeface="Times New Roman"/>
                <a:cs typeface="Times New Roman"/>
                <a:sym typeface="Times New Roman"/>
              </a:rPr>
              <a:t>Three components for heat dissipation:</a:t>
            </a:r>
            <a:endParaRPr sz="1200">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12121"/>
                </a:solidFill>
                <a:highlight>
                  <a:srgbClr val="FFFFFF"/>
                </a:highlight>
                <a:latin typeface="Times New Roman"/>
                <a:ea typeface="Times New Roman"/>
                <a:cs typeface="Times New Roman"/>
                <a:sym typeface="Times New Roman"/>
              </a:rPr>
              <a:t>1. The capacitance associated with a transistor which affects components around it</a:t>
            </a:r>
            <a:endParaRPr sz="1200">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12121"/>
                </a:solidFill>
                <a:highlight>
                  <a:srgbClr val="FFFFFF"/>
                </a:highlight>
                <a:latin typeface="Times New Roman"/>
                <a:ea typeface="Times New Roman"/>
                <a:cs typeface="Times New Roman"/>
                <a:sym typeface="Times New Roman"/>
              </a:rPr>
              <a:t>2. The leakage current increases as the transistor becomes smaller. </a:t>
            </a:r>
            <a:endParaRPr sz="1200">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12121"/>
                </a:solidFill>
                <a:highlight>
                  <a:srgbClr val="FFFFFF"/>
                </a:highlight>
                <a:latin typeface="Times New Roman"/>
                <a:ea typeface="Times New Roman"/>
                <a:cs typeface="Times New Roman"/>
                <a:sym typeface="Times New Roman"/>
              </a:rPr>
              <a:t>3. The short circuit current which leads to a power dissipation</a:t>
            </a:r>
            <a:endParaRPr sz="1200">
              <a:solidFill>
                <a:srgbClr val="21212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71c4d47c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71c4d47c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71c4d47c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71c4d47c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71c4d47c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71c4d47c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71c4d47c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71c4d47c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acdd4b8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acdd4b8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acdd4b86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acdd4b86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acdd4b86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acdd4b86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71c4d47c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71c4d47c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acdd4b86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acdd4b86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acdd4b86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acdd4b86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acdd4b86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acdd4b86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acdd4b868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acdd4b86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71c4d47c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71c4d47c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71d357f6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71d357f6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71c4d47c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71c4d47c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71c4d47c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71c4d47c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71c4d47c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71c4d47c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71e2b71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71e2b71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71d357f6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71d357f6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71c4d47c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71c4d47c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71e2b71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71e2b71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scholarworks.gvsu.edu/cgi/viewcontent.cgi?article=1843&amp;context=theses" TargetMode="External"/><Relationship Id="rId4" Type="http://schemas.openxmlformats.org/officeDocument/2006/relationships/hyperlink" Target="https://www.xilinx.com/support/documentation/sw_manuals/xilinx2018_3/ug984-vivado-microblaze-ref.pdf" TargetMode="External"/><Relationship Id="rId10" Type="http://schemas.openxmlformats.org/officeDocument/2006/relationships/hyperlink" Target="http://proxy.library.cpp.edu/login?url=http://search.ebscohost.com/login.aspx?direct=true&amp;AuthType=ip,uid&amp;db=aph&amp;AN=19497752&amp;site=ehost-live&amp;scope=site" TargetMode="External"/><Relationship Id="rId9" Type="http://schemas.openxmlformats.org/officeDocument/2006/relationships/hyperlink" Target="http://proxy.library.cpp.edu/login?url=http://search.ebscohost.com/login.aspx?direct=true&amp;AuthType=ip,uid&amp;db=aph&amp;AN=19497752&amp;site=ehost-live&amp;scope=site" TargetMode="External"/><Relationship Id="rId5" Type="http://schemas.openxmlformats.org/officeDocument/2006/relationships/hyperlink" Target="https://www.xilinx.com/support/documentation/sw_manuals/xilinx2018_3/ug973-vivado-release-notes-install-license.pdf" TargetMode="External"/><Relationship Id="rId6" Type="http://schemas.openxmlformats.org/officeDocument/2006/relationships/hyperlink" Target="https://scholarsarchive.byu.edu/cgi/viewcontent.cgi?referer=https://www.google.com/&amp;httpsredir=1&amp;article=6508&amp;context=etd" TargetMode="External"/><Relationship Id="rId7" Type="http://schemas.openxmlformats.org/officeDocument/2006/relationships/hyperlink" Target="http://proxy.library.cpp.edu/login?url=http://search.ebscohost.com/login.aspx?direct=true&amp;AuthType=ip,uid&amp;db=aph&amp;AN=19497752&amp;site=ehost-live&amp;scope=site" TargetMode="External"/><Relationship Id="rId8" Type="http://schemas.openxmlformats.org/officeDocument/2006/relationships/hyperlink" Target="http://proxy.library.cpp.edu/login?url=http://search.ebscohost.com/login.aspx?direct=true&amp;AuthType=ip,uid&amp;db=aph&amp;AN=19497752&amp;site=ehost-live&amp;scope=sit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11.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90700" y="305600"/>
            <a:ext cx="55287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Low Power High Performance Reconfigurable Computing using FPGAS</a:t>
            </a:r>
            <a:endParaRPr sz="3200"/>
          </a:p>
        </p:txBody>
      </p:sp>
      <p:sp>
        <p:nvSpPr>
          <p:cNvPr id="135" name="Google Shape;135;p13"/>
          <p:cNvSpPr txBox="1"/>
          <p:nvPr>
            <p:ph idx="1" type="subTitle"/>
          </p:nvPr>
        </p:nvSpPr>
        <p:spPr>
          <a:xfrm>
            <a:off x="3693450" y="2700850"/>
            <a:ext cx="4212000" cy="18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Ryan Melendez (E.E.)</a:t>
            </a:r>
            <a:endParaRPr sz="1800"/>
          </a:p>
          <a:p>
            <a:pPr indent="0" lvl="0" marL="0" rtl="0" algn="l">
              <a:spcBef>
                <a:spcPts val="0"/>
              </a:spcBef>
              <a:spcAft>
                <a:spcPts val="0"/>
              </a:spcAft>
              <a:buNone/>
            </a:pPr>
            <a:r>
              <a:rPr lang="en" sz="1800"/>
              <a:t>Burhan Alestwani (E.E./C.E.)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Advisor: </a:t>
            </a:r>
            <a:r>
              <a:rPr lang="en" sz="1800"/>
              <a:t>Mohamed El-Hadedy (Aly)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May 6, 2019</a:t>
            </a:r>
            <a:endParaRPr sz="18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a:t>
            </a:r>
            <a:r>
              <a:rPr lang="en"/>
              <a:t>: </a:t>
            </a:r>
            <a:r>
              <a:rPr lang="en"/>
              <a:t>MultiCore Processing and Scalable Design</a:t>
            </a:r>
            <a:endParaRPr/>
          </a:p>
        </p:txBody>
      </p:sp>
      <p:pic>
        <p:nvPicPr>
          <p:cNvPr id="203" name="Google Shape;203;p22"/>
          <p:cNvPicPr preferRelativeResize="0"/>
          <p:nvPr/>
        </p:nvPicPr>
        <p:blipFill>
          <a:blip r:embed="rId3">
            <a:alphaModFix/>
          </a:blip>
          <a:stretch>
            <a:fillRect/>
          </a:stretch>
        </p:blipFill>
        <p:spPr>
          <a:xfrm>
            <a:off x="4644050" y="1121000"/>
            <a:ext cx="3989100" cy="2242725"/>
          </a:xfrm>
          <a:prstGeom prst="rect">
            <a:avLst/>
          </a:prstGeom>
          <a:noFill/>
          <a:ln>
            <a:noFill/>
          </a:ln>
        </p:spPr>
      </p:pic>
      <p:sp>
        <p:nvSpPr>
          <p:cNvPr id="204" name="Google Shape;204;p22"/>
          <p:cNvSpPr txBox="1"/>
          <p:nvPr/>
        </p:nvSpPr>
        <p:spPr>
          <a:xfrm>
            <a:off x="74875" y="1702750"/>
            <a:ext cx="6103800" cy="330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Multi vs single </a:t>
            </a:r>
            <a:endParaRPr sz="1800">
              <a:solidFill>
                <a:srgbClr val="FFFFFF"/>
              </a:solidFill>
              <a:latin typeface="Lato"/>
              <a:ea typeface="Lato"/>
              <a:cs typeface="Lato"/>
              <a:sym typeface="Lato"/>
            </a:endParaRPr>
          </a:p>
          <a:p>
            <a:pPr indent="-317500" lvl="1" marL="9144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 Benefits of multicore</a:t>
            </a:r>
            <a:endParaRPr>
              <a:solidFill>
                <a:srgbClr val="FFFFFF"/>
              </a:solidFill>
              <a:latin typeface="Lato"/>
              <a:ea typeface="Lato"/>
              <a:cs typeface="Lato"/>
              <a:sym typeface="Lato"/>
            </a:endParaRPr>
          </a:p>
          <a:p>
            <a:pPr indent="-317500" lvl="2" marL="13716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High Computational throughput</a:t>
            </a:r>
            <a:endParaRPr>
              <a:solidFill>
                <a:srgbClr val="FFFFFF"/>
              </a:solidFill>
              <a:latin typeface="Lato"/>
              <a:ea typeface="Lato"/>
              <a:cs typeface="Lato"/>
              <a:sym typeface="Lato"/>
            </a:endParaRPr>
          </a:p>
          <a:p>
            <a:pPr indent="-317500" lvl="2" marL="13716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Core Optimization</a:t>
            </a:r>
            <a:endParaRPr>
              <a:solidFill>
                <a:srgbClr val="FFFFFF"/>
              </a:solidFill>
              <a:latin typeface="Lato"/>
              <a:ea typeface="Lato"/>
              <a:cs typeface="Lato"/>
              <a:sym typeface="Lato"/>
            </a:endParaRPr>
          </a:p>
          <a:p>
            <a:pPr indent="-317500" lvl="2" marL="13716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Multi Data Pipelining </a:t>
            </a:r>
            <a:endParaRPr>
              <a:solidFill>
                <a:srgbClr val="FFFFFF"/>
              </a:solidFill>
              <a:latin typeface="Lato"/>
              <a:ea typeface="Lato"/>
              <a:cs typeface="Lato"/>
              <a:sym typeface="Lato"/>
            </a:endParaRPr>
          </a:p>
          <a:p>
            <a:pPr indent="0" lvl="0" marL="0" rtl="0" algn="l">
              <a:lnSpc>
                <a:spcPct val="115000"/>
              </a:lnSpc>
              <a:spcBef>
                <a:spcPts val="1600"/>
              </a:spcBef>
              <a:spcAft>
                <a:spcPts val="0"/>
              </a:spcAft>
              <a:buNone/>
            </a:pPr>
            <a:r>
              <a:t/>
            </a:r>
            <a:endParaRPr>
              <a:solidFill>
                <a:srgbClr val="FFFFFF"/>
              </a:solidFill>
              <a:latin typeface="Lato"/>
              <a:ea typeface="Lato"/>
              <a:cs typeface="Lato"/>
              <a:sym typeface="Lato"/>
            </a:endParaRPr>
          </a:p>
          <a:p>
            <a:pPr indent="-342900" lvl="0" marL="457200" rtl="0" algn="l">
              <a:lnSpc>
                <a:spcPct val="115000"/>
              </a:lnSpc>
              <a:spcBef>
                <a:spcPts val="1600"/>
              </a:spcBef>
              <a:spcAft>
                <a:spcPts val="0"/>
              </a:spcAft>
              <a:buClr>
                <a:srgbClr val="FFFFFF"/>
              </a:buClr>
              <a:buSzPts val="1800"/>
              <a:buFont typeface="Lato"/>
              <a:buChar char="●"/>
            </a:pPr>
            <a:r>
              <a:rPr lang="en" sz="1800">
                <a:solidFill>
                  <a:srgbClr val="FFFFFF"/>
                </a:solidFill>
                <a:latin typeface="Lato"/>
                <a:ea typeface="Lato"/>
                <a:cs typeface="Lato"/>
                <a:sym typeface="Lato"/>
              </a:rPr>
              <a:t>Single core performance has peaked since 2006 [Borkar &amp; Chien, 2011]</a:t>
            </a:r>
            <a:endParaRPr sz="1800">
              <a:solidFill>
                <a:srgbClr val="FFFFFF"/>
              </a:solidFill>
              <a:latin typeface="Lato"/>
              <a:ea typeface="Lato"/>
              <a:cs typeface="Lato"/>
              <a:sym typeface="Lato"/>
            </a:endParaRPr>
          </a:p>
          <a:p>
            <a:pPr indent="0" lvl="0" marL="457200" rtl="0" algn="l">
              <a:lnSpc>
                <a:spcPct val="115000"/>
              </a:lnSpc>
              <a:spcBef>
                <a:spcPts val="1600"/>
              </a:spcBef>
              <a:spcAft>
                <a:spcPts val="1600"/>
              </a:spcAft>
              <a:buNone/>
            </a:pPr>
            <a:r>
              <a:t/>
            </a:r>
            <a:endParaRPr>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MultiCore Processing and Scalable Design</a:t>
            </a:r>
            <a:endParaRPr/>
          </a:p>
        </p:txBody>
      </p:sp>
      <p:sp>
        <p:nvSpPr>
          <p:cNvPr id="210" name="Google Shape;210;p23"/>
          <p:cNvSpPr txBox="1"/>
          <p:nvPr/>
        </p:nvSpPr>
        <p:spPr>
          <a:xfrm>
            <a:off x="159125" y="1545325"/>
            <a:ext cx="4893900" cy="334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Parallel FPGA design options:</a:t>
            </a:r>
            <a:endParaRPr b="1" sz="1800">
              <a:solidFill>
                <a:srgbClr val="FFFFFF"/>
              </a:solidFill>
              <a:latin typeface="Lato"/>
              <a:ea typeface="Lato"/>
              <a:cs typeface="Lato"/>
              <a:sym typeface="Lato"/>
            </a:endParaRPr>
          </a:p>
          <a:p>
            <a:pPr indent="-317500" lvl="1" marL="9144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Connecting multiple boards via ethernet ports</a:t>
            </a:r>
            <a:endParaRPr>
              <a:solidFill>
                <a:srgbClr val="FFFFFF"/>
              </a:solidFill>
              <a:latin typeface="Lato"/>
              <a:ea typeface="Lato"/>
              <a:cs typeface="Lato"/>
              <a:sym typeface="Lato"/>
            </a:endParaRPr>
          </a:p>
          <a:p>
            <a:pPr indent="-317500" lvl="1" marL="9144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Using GPIO pin connections while executing our own transfer protocol</a:t>
            </a:r>
            <a:endParaRPr>
              <a:solidFill>
                <a:srgbClr val="FFFFFF"/>
              </a:solidFill>
              <a:latin typeface="Lato"/>
              <a:ea typeface="Lato"/>
              <a:cs typeface="Lato"/>
              <a:sym typeface="Lato"/>
            </a:endParaRPr>
          </a:p>
          <a:p>
            <a:pPr indent="-317500" lvl="1" marL="9144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High Speed PCI-E Interface</a:t>
            </a:r>
            <a:endParaRPr>
              <a:solidFill>
                <a:srgbClr val="FFFFFF"/>
              </a:solidFill>
              <a:latin typeface="Lato"/>
              <a:ea typeface="Lato"/>
              <a:cs typeface="Lato"/>
              <a:sym typeface="Lato"/>
            </a:endParaRPr>
          </a:p>
          <a:p>
            <a:pPr indent="0" lvl="0" marL="914400" rtl="0" algn="l">
              <a:lnSpc>
                <a:spcPct val="115000"/>
              </a:lnSpc>
              <a:spcBef>
                <a:spcPts val="1600"/>
              </a:spcBef>
              <a:spcAft>
                <a:spcPts val="0"/>
              </a:spcAft>
              <a:buNone/>
            </a:pPr>
            <a:r>
              <a:t/>
            </a:r>
            <a:endParaRPr>
              <a:solidFill>
                <a:srgbClr val="FFFFFF"/>
              </a:solidFill>
              <a:latin typeface="Lato"/>
              <a:ea typeface="Lato"/>
              <a:cs typeface="Lato"/>
              <a:sym typeface="Lato"/>
            </a:endParaRPr>
          </a:p>
          <a:p>
            <a:pPr indent="-342900" lvl="0" marL="457200" rtl="0" algn="l">
              <a:lnSpc>
                <a:spcPct val="115000"/>
              </a:lnSpc>
              <a:spcBef>
                <a:spcPts val="1600"/>
              </a:spcBef>
              <a:spcAft>
                <a:spcPts val="0"/>
              </a:spcAft>
              <a:buClr>
                <a:srgbClr val="FFFFFF"/>
              </a:buClr>
              <a:buSzPts val="1800"/>
              <a:buFont typeface="Lato"/>
              <a:buChar char="●"/>
            </a:pPr>
            <a:r>
              <a:rPr b="1" lang="en" sz="1800">
                <a:solidFill>
                  <a:srgbClr val="FFFFFF"/>
                </a:solidFill>
                <a:latin typeface="Lato"/>
                <a:ea typeface="Lato"/>
                <a:cs typeface="Lato"/>
                <a:sym typeface="Lato"/>
              </a:rPr>
              <a:t>MicroBlaze as a Co-processor:</a:t>
            </a:r>
            <a:endParaRPr b="1" sz="1800">
              <a:solidFill>
                <a:srgbClr val="FFFFFF"/>
              </a:solidFill>
              <a:latin typeface="Lato"/>
              <a:ea typeface="Lato"/>
              <a:cs typeface="Lato"/>
              <a:sym typeface="Lato"/>
            </a:endParaRPr>
          </a:p>
          <a:p>
            <a:pPr indent="-317500" lvl="1" marL="9144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Master / Slave configuration</a:t>
            </a:r>
            <a:endParaRPr>
              <a:solidFill>
                <a:srgbClr val="FFFFFF"/>
              </a:solidFill>
              <a:latin typeface="Lato"/>
              <a:ea typeface="Lato"/>
              <a:cs typeface="Lato"/>
              <a:sym typeface="Lato"/>
            </a:endParaRPr>
          </a:p>
          <a:p>
            <a:pPr indent="-317500" lvl="1" marL="9144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Combining the MicroBlaze with an ARM core</a:t>
            </a:r>
            <a:endParaRPr>
              <a:solidFill>
                <a:srgbClr val="FFFFFF"/>
              </a:solidFill>
              <a:latin typeface="Lato"/>
              <a:ea typeface="Lato"/>
              <a:cs typeface="Lato"/>
              <a:sym typeface="Lato"/>
            </a:endParaRPr>
          </a:p>
          <a:p>
            <a:pPr indent="-317500" lvl="1" marL="9144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Using ARM processor to divide workload</a:t>
            </a:r>
            <a:endParaRPr>
              <a:solidFill>
                <a:srgbClr val="FFFFFF"/>
              </a:solidFill>
              <a:latin typeface="Lato"/>
              <a:ea typeface="Lato"/>
              <a:cs typeface="Lato"/>
              <a:sym typeface="Lato"/>
            </a:endParaRPr>
          </a:p>
          <a:p>
            <a:pPr indent="0" lvl="0" marL="0" rtl="0" algn="l">
              <a:lnSpc>
                <a:spcPct val="115000"/>
              </a:lnSpc>
              <a:spcBef>
                <a:spcPts val="1600"/>
              </a:spcBef>
              <a:spcAft>
                <a:spcPts val="1600"/>
              </a:spcAft>
              <a:buNone/>
            </a:pPr>
            <a:r>
              <a:t/>
            </a:r>
            <a:endParaRPr sz="1200">
              <a:solidFill>
                <a:srgbClr val="FFFFFF"/>
              </a:solidFill>
              <a:latin typeface="Roboto"/>
              <a:ea typeface="Roboto"/>
              <a:cs typeface="Roboto"/>
              <a:sym typeface="Roboto"/>
            </a:endParaRPr>
          </a:p>
        </p:txBody>
      </p:sp>
      <p:pic>
        <p:nvPicPr>
          <p:cNvPr id="211" name="Google Shape;211;p23"/>
          <p:cNvPicPr preferRelativeResize="0"/>
          <p:nvPr/>
        </p:nvPicPr>
        <p:blipFill>
          <a:blip r:embed="rId3">
            <a:alphaModFix/>
          </a:blip>
          <a:stretch>
            <a:fillRect/>
          </a:stretch>
        </p:blipFill>
        <p:spPr>
          <a:xfrm>
            <a:off x="5484350" y="1672700"/>
            <a:ext cx="3455850" cy="289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4"/>
          <p:cNvSpPr txBox="1"/>
          <p:nvPr>
            <p:ph idx="1" type="body"/>
          </p:nvPr>
        </p:nvSpPr>
        <p:spPr>
          <a:xfrm>
            <a:off x="305825" y="1511325"/>
            <a:ext cx="3614700" cy="27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Lato"/>
              <a:buChar char="●"/>
            </a:pPr>
            <a:r>
              <a:rPr lang="en" sz="1800">
                <a:solidFill>
                  <a:srgbClr val="FFFFFF"/>
                </a:solidFill>
              </a:rPr>
              <a:t>Heat Dissipated</a:t>
            </a:r>
            <a:endParaRPr sz="1800">
              <a:solidFill>
                <a:srgbClr val="FFFFFF"/>
              </a:solidFill>
            </a:endParaRPr>
          </a:p>
          <a:p>
            <a:pPr indent="-317500" lvl="1" marL="914400" rtl="0" algn="l">
              <a:spcBef>
                <a:spcPts val="0"/>
              </a:spcBef>
              <a:spcAft>
                <a:spcPts val="0"/>
              </a:spcAft>
              <a:buClr>
                <a:srgbClr val="FFFFFF"/>
              </a:buClr>
              <a:buSzPts val="1400"/>
              <a:buFont typeface="Lato"/>
              <a:buChar char="○"/>
            </a:pPr>
            <a:r>
              <a:rPr lang="en" sz="1400">
                <a:solidFill>
                  <a:srgbClr val="FFFFFF"/>
                </a:solidFill>
              </a:rPr>
              <a:t>Parasitic capacitance</a:t>
            </a:r>
            <a:endParaRPr sz="1400">
              <a:solidFill>
                <a:srgbClr val="FFFFFF"/>
              </a:solidFill>
            </a:endParaRPr>
          </a:p>
          <a:p>
            <a:pPr indent="-317500" lvl="1" marL="914400" rtl="0" algn="l">
              <a:spcBef>
                <a:spcPts val="0"/>
              </a:spcBef>
              <a:spcAft>
                <a:spcPts val="0"/>
              </a:spcAft>
              <a:buClr>
                <a:srgbClr val="FFFFFF"/>
              </a:buClr>
              <a:buSzPts val="1400"/>
              <a:buFont typeface="Lato"/>
              <a:buChar char="○"/>
            </a:pPr>
            <a:r>
              <a:rPr lang="en" sz="1400">
                <a:solidFill>
                  <a:srgbClr val="FFFFFF"/>
                </a:solidFill>
              </a:rPr>
              <a:t>Leakage current</a:t>
            </a:r>
            <a:endParaRPr sz="1400">
              <a:solidFill>
                <a:srgbClr val="FFFFFF"/>
              </a:solidFill>
            </a:endParaRPr>
          </a:p>
          <a:p>
            <a:pPr indent="-317500" lvl="1" marL="914400" rtl="0" algn="l">
              <a:spcBef>
                <a:spcPts val="0"/>
              </a:spcBef>
              <a:spcAft>
                <a:spcPts val="0"/>
              </a:spcAft>
              <a:buClr>
                <a:srgbClr val="FFFFFF"/>
              </a:buClr>
              <a:buSzPts val="1400"/>
              <a:buFont typeface="Lato"/>
              <a:buChar char="○"/>
            </a:pPr>
            <a:r>
              <a:rPr lang="en" sz="1400">
                <a:solidFill>
                  <a:srgbClr val="FFFFFF"/>
                </a:solidFill>
              </a:rPr>
              <a:t>Short Circuit </a:t>
            </a:r>
            <a:endParaRPr sz="1400">
              <a:solidFill>
                <a:srgbClr val="FFFFFF"/>
              </a:solidFill>
            </a:endParaRPr>
          </a:p>
          <a:p>
            <a:pPr indent="-317500" lvl="1" marL="914400" rtl="0" algn="l">
              <a:spcBef>
                <a:spcPts val="0"/>
              </a:spcBef>
              <a:spcAft>
                <a:spcPts val="0"/>
              </a:spcAft>
              <a:buClr>
                <a:srgbClr val="FFFFFF"/>
              </a:buClr>
              <a:buSzPts val="1400"/>
              <a:buFont typeface="Lato"/>
              <a:buChar char="○"/>
            </a:pPr>
            <a:r>
              <a:rPr lang="en" sz="1400">
                <a:solidFill>
                  <a:srgbClr val="FFFFFF"/>
                </a:solidFill>
              </a:rPr>
              <a:t>Retains Heat</a:t>
            </a:r>
            <a:endParaRPr sz="14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Slower Clock Rate</a:t>
            </a:r>
            <a:endParaRPr sz="1400">
              <a:solidFill>
                <a:srgbClr val="FFFFFF"/>
              </a:solidFill>
            </a:endParaRPr>
          </a:p>
          <a:p>
            <a:pPr indent="-317500" lvl="1" marL="914400" rtl="0" algn="l">
              <a:spcBef>
                <a:spcPts val="0"/>
              </a:spcBef>
              <a:spcAft>
                <a:spcPts val="0"/>
              </a:spcAft>
              <a:buClr>
                <a:srgbClr val="FFFFFF"/>
              </a:buClr>
              <a:buSzPts val="1400"/>
              <a:buFont typeface="Lato"/>
              <a:buChar char="○"/>
            </a:pPr>
            <a:r>
              <a:rPr lang="en" sz="1400">
                <a:solidFill>
                  <a:srgbClr val="FFFFFF"/>
                </a:solidFill>
              </a:rPr>
              <a:t>Reduces overall performance</a:t>
            </a:r>
            <a:endParaRPr sz="1400">
              <a:solidFill>
                <a:srgbClr val="FFFFFF"/>
              </a:solidFill>
            </a:endParaRPr>
          </a:p>
          <a:p>
            <a:pPr indent="-342900" lvl="0" marL="457200" rtl="0" algn="l">
              <a:spcBef>
                <a:spcPts val="0"/>
              </a:spcBef>
              <a:spcAft>
                <a:spcPts val="0"/>
              </a:spcAft>
              <a:buClr>
                <a:srgbClr val="FFFFFF"/>
              </a:buClr>
              <a:buSzPts val="1800"/>
              <a:buFont typeface="Lato"/>
              <a:buChar char="●"/>
            </a:pPr>
            <a:r>
              <a:rPr lang="en" sz="1800">
                <a:solidFill>
                  <a:srgbClr val="FFFFFF"/>
                </a:solidFill>
              </a:rPr>
              <a:t>Cost</a:t>
            </a:r>
            <a:endParaRPr sz="1800">
              <a:solidFill>
                <a:srgbClr val="FFFFFF"/>
              </a:solidFill>
            </a:endParaRPr>
          </a:p>
          <a:p>
            <a:pPr indent="-317500" lvl="1" marL="914400" rtl="0" algn="l">
              <a:spcBef>
                <a:spcPts val="0"/>
              </a:spcBef>
              <a:spcAft>
                <a:spcPts val="0"/>
              </a:spcAft>
              <a:buClr>
                <a:schemeClr val="lt1"/>
              </a:buClr>
              <a:buSzPts val="1400"/>
              <a:buFont typeface="Lato"/>
              <a:buChar char="○"/>
            </a:pPr>
            <a:r>
              <a:rPr lang="en" sz="1400"/>
              <a:t>Extreme price</a:t>
            </a:r>
            <a:endParaRPr/>
          </a:p>
        </p:txBody>
      </p:sp>
      <p:sp>
        <p:nvSpPr>
          <p:cNvPr id="217" name="Google Shape;217;p24"/>
          <p:cNvSpPr txBox="1"/>
          <p:nvPr>
            <p:ph type="title"/>
          </p:nvPr>
        </p:nvSpPr>
        <p:spPr>
          <a:xfrm>
            <a:off x="1297500" y="393750"/>
            <a:ext cx="2557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a:t>
            </a:r>
            <a:endParaRPr/>
          </a:p>
        </p:txBody>
      </p:sp>
      <p:grpSp>
        <p:nvGrpSpPr>
          <p:cNvPr id="218" name="Google Shape;218;p24"/>
          <p:cNvGrpSpPr/>
          <p:nvPr/>
        </p:nvGrpSpPr>
        <p:grpSpPr>
          <a:xfrm>
            <a:off x="5897608" y="393751"/>
            <a:ext cx="1935207" cy="1191562"/>
            <a:chOff x="-1640197" y="4396738"/>
            <a:chExt cx="3282794" cy="2249928"/>
          </a:xfrm>
        </p:grpSpPr>
        <p:pic>
          <p:nvPicPr>
            <p:cNvPr id="219" name="Google Shape;219;p24"/>
            <p:cNvPicPr preferRelativeResize="0"/>
            <p:nvPr/>
          </p:nvPicPr>
          <p:blipFill rotWithShape="1">
            <a:blip r:embed="rId3">
              <a:alphaModFix/>
            </a:blip>
            <a:srcRect b="31450" l="0" r="0" t="0"/>
            <a:stretch/>
          </p:blipFill>
          <p:spPr>
            <a:xfrm>
              <a:off x="-1640197" y="4396738"/>
              <a:ext cx="3282771" cy="2249928"/>
            </a:xfrm>
            <a:prstGeom prst="rect">
              <a:avLst/>
            </a:prstGeom>
            <a:noFill/>
            <a:ln>
              <a:noFill/>
            </a:ln>
          </p:spPr>
        </p:pic>
        <p:pic>
          <p:nvPicPr>
            <p:cNvPr id="220" name="Google Shape;220;p24"/>
            <p:cNvPicPr preferRelativeResize="0"/>
            <p:nvPr/>
          </p:nvPicPr>
          <p:blipFill>
            <a:blip r:embed="rId4">
              <a:alphaModFix/>
            </a:blip>
            <a:stretch>
              <a:fillRect/>
            </a:stretch>
          </p:blipFill>
          <p:spPr>
            <a:xfrm>
              <a:off x="-1594078" y="4526775"/>
              <a:ext cx="3236675" cy="2039350"/>
            </a:xfrm>
            <a:prstGeom prst="rect">
              <a:avLst/>
            </a:prstGeom>
            <a:noFill/>
            <a:ln>
              <a:noFill/>
            </a:ln>
          </p:spPr>
        </p:pic>
      </p:grpSp>
      <p:pic>
        <p:nvPicPr>
          <p:cNvPr id="221" name="Google Shape;221;p24"/>
          <p:cNvPicPr preferRelativeResize="0"/>
          <p:nvPr/>
        </p:nvPicPr>
        <p:blipFill>
          <a:blip r:embed="rId5">
            <a:alphaModFix/>
          </a:blip>
          <a:stretch>
            <a:fillRect/>
          </a:stretch>
        </p:blipFill>
        <p:spPr>
          <a:xfrm>
            <a:off x="4815325" y="3036847"/>
            <a:ext cx="4099774" cy="1838879"/>
          </a:xfrm>
          <a:prstGeom prst="rect">
            <a:avLst/>
          </a:prstGeom>
          <a:noFill/>
          <a:ln>
            <a:noFill/>
          </a:ln>
        </p:spPr>
      </p:pic>
      <p:pic>
        <p:nvPicPr>
          <p:cNvPr id="222" name="Google Shape;222;p24"/>
          <p:cNvPicPr preferRelativeResize="0"/>
          <p:nvPr/>
        </p:nvPicPr>
        <p:blipFill>
          <a:blip r:embed="rId6">
            <a:alphaModFix/>
          </a:blip>
          <a:stretch>
            <a:fillRect/>
          </a:stretch>
        </p:blipFill>
        <p:spPr>
          <a:xfrm>
            <a:off x="5949888" y="1770646"/>
            <a:ext cx="1830650" cy="114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5"/>
          <p:cNvSpPr txBox="1"/>
          <p:nvPr>
            <p:ph idx="1" type="body"/>
          </p:nvPr>
        </p:nvSpPr>
        <p:spPr>
          <a:xfrm>
            <a:off x="1182250" y="1452300"/>
            <a:ext cx="5637300" cy="16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Microblaze in comparison to other platforms:</a:t>
            </a:r>
            <a:endParaRPr sz="1800">
              <a:solidFill>
                <a:srgbClr val="FFFFFF"/>
              </a:solidFill>
            </a:endParaRPr>
          </a:p>
          <a:p>
            <a:pPr indent="-342900" lvl="0" marL="457200" rtl="0" algn="l">
              <a:spcBef>
                <a:spcPts val="1600"/>
              </a:spcBef>
              <a:spcAft>
                <a:spcPts val="0"/>
              </a:spcAft>
              <a:buClr>
                <a:srgbClr val="FFFFFF"/>
              </a:buClr>
              <a:buSzPts val="1800"/>
              <a:buFont typeface="Lato"/>
              <a:buChar char="●"/>
            </a:pPr>
            <a:r>
              <a:rPr lang="en" sz="1800">
                <a:solidFill>
                  <a:srgbClr val="FFFFFF"/>
                </a:solidFill>
              </a:rPr>
              <a:t>Sieve of Eratosthenes (Prime Numbers)</a:t>
            </a:r>
            <a:endParaRPr sz="1800">
              <a:solidFill>
                <a:srgbClr val="FFFFFF"/>
              </a:solidFill>
            </a:endParaRPr>
          </a:p>
          <a:p>
            <a:pPr indent="-317500" lvl="1" marL="914400" rtl="0" algn="l">
              <a:spcBef>
                <a:spcPts val="0"/>
              </a:spcBef>
              <a:spcAft>
                <a:spcPts val="0"/>
              </a:spcAft>
              <a:buClr>
                <a:srgbClr val="FFFFFF"/>
              </a:buClr>
              <a:buSzPts val="1400"/>
              <a:buFont typeface="Lato"/>
              <a:buChar char="○"/>
            </a:pPr>
            <a:r>
              <a:rPr lang="en" sz="1400">
                <a:solidFill>
                  <a:srgbClr val="FFFFFF"/>
                </a:solidFill>
              </a:rPr>
              <a:t>Outperforms other softcore processors</a:t>
            </a:r>
            <a:endParaRPr sz="1400">
              <a:solidFill>
                <a:srgbClr val="FFFFFF"/>
              </a:solidFill>
            </a:endParaRPr>
          </a:p>
          <a:p>
            <a:pPr indent="-317500" lvl="1" marL="914400" rtl="0" algn="l">
              <a:spcBef>
                <a:spcPts val="0"/>
              </a:spcBef>
              <a:spcAft>
                <a:spcPts val="0"/>
              </a:spcAft>
              <a:buClr>
                <a:srgbClr val="FFFFFF"/>
              </a:buClr>
              <a:buSzPts val="1400"/>
              <a:buFont typeface="Lato"/>
              <a:buChar char="○"/>
            </a:pPr>
            <a:r>
              <a:rPr lang="en" sz="1400">
                <a:solidFill>
                  <a:srgbClr val="FFFFFF"/>
                </a:solidFill>
              </a:rPr>
              <a:t>Has lower power consumption</a:t>
            </a:r>
            <a:endParaRPr sz="1400">
              <a:solidFill>
                <a:srgbClr val="FFFFFF"/>
              </a:solidFill>
            </a:endParaRPr>
          </a:p>
          <a:p>
            <a:pPr indent="0" lvl="0" marL="0" rtl="0" algn="l">
              <a:spcBef>
                <a:spcPts val="1600"/>
              </a:spcBef>
              <a:spcAft>
                <a:spcPts val="1600"/>
              </a:spcAft>
              <a:buNone/>
            </a:pPr>
            <a:r>
              <a:t/>
            </a:r>
            <a:endParaRPr/>
          </a:p>
        </p:txBody>
      </p:sp>
      <p:sp>
        <p:nvSpPr>
          <p:cNvPr id="228" name="Google Shape;22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Benchmarking Results</a:t>
            </a:r>
            <a:endParaRPr/>
          </a:p>
        </p:txBody>
      </p:sp>
      <p:pic>
        <p:nvPicPr>
          <p:cNvPr id="229" name="Google Shape;229;p25"/>
          <p:cNvPicPr preferRelativeResize="0"/>
          <p:nvPr/>
        </p:nvPicPr>
        <p:blipFill>
          <a:blip r:embed="rId3">
            <a:alphaModFix/>
          </a:blip>
          <a:stretch>
            <a:fillRect/>
          </a:stretch>
        </p:blipFill>
        <p:spPr>
          <a:xfrm>
            <a:off x="1349483" y="3117675"/>
            <a:ext cx="5302843" cy="1802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Current Implementation </a:t>
            </a:r>
            <a:endParaRPr/>
          </a:p>
        </p:txBody>
      </p:sp>
      <p:pic>
        <p:nvPicPr>
          <p:cNvPr id="235" name="Google Shape;235;p26"/>
          <p:cNvPicPr preferRelativeResize="0"/>
          <p:nvPr/>
        </p:nvPicPr>
        <p:blipFill rotWithShape="1">
          <a:blip r:embed="rId3">
            <a:alphaModFix/>
          </a:blip>
          <a:srcRect b="0" l="0" r="0" t="15604"/>
          <a:stretch/>
        </p:blipFill>
        <p:spPr>
          <a:xfrm>
            <a:off x="125013" y="1611275"/>
            <a:ext cx="8893973" cy="277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idx="1" type="body"/>
          </p:nvPr>
        </p:nvSpPr>
        <p:spPr>
          <a:xfrm>
            <a:off x="2852400" y="1413675"/>
            <a:ext cx="3439200" cy="553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solidFill>
                  <a:srgbClr val="FFFFFF"/>
                </a:solidFill>
              </a:rPr>
              <a:t>Demo - Execution Time Results</a:t>
            </a:r>
            <a:endParaRPr sz="1400">
              <a:solidFill>
                <a:srgbClr val="FFFFFF"/>
              </a:solidFill>
            </a:endParaRPr>
          </a:p>
          <a:p>
            <a:pPr indent="0" lvl="0" marL="0" rtl="0" algn="l">
              <a:spcBef>
                <a:spcPts val="1600"/>
              </a:spcBef>
              <a:spcAft>
                <a:spcPts val="1600"/>
              </a:spcAft>
              <a:buNone/>
            </a:pPr>
            <a:r>
              <a:t/>
            </a:r>
            <a:endParaRPr/>
          </a:p>
        </p:txBody>
      </p:sp>
      <p:sp>
        <p:nvSpPr>
          <p:cNvPr id="241" name="Google Shape;24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Benchmarking Results</a:t>
            </a:r>
            <a:endParaRPr/>
          </a:p>
        </p:txBody>
      </p:sp>
      <p:pic>
        <p:nvPicPr>
          <p:cNvPr id="242" name="Google Shape;242;p27"/>
          <p:cNvPicPr preferRelativeResize="0"/>
          <p:nvPr/>
        </p:nvPicPr>
        <p:blipFill>
          <a:blip r:embed="rId3">
            <a:alphaModFix/>
          </a:blip>
          <a:stretch>
            <a:fillRect/>
          </a:stretch>
        </p:blipFill>
        <p:spPr>
          <a:xfrm>
            <a:off x="2247300" y="1967175"/>
            <a:ext cx="4649401" cy="159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t>
            </a:r>
            <a:r>
              <a:rPr lang="en"/>
              <a:t>Pipelined Design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8" name="Google Shape;248;p28"/>
          <p:cNvPicPr preferRelativeResize="0"/>
          <p:nvPr/>
        </p:nvPicPr>
        <p:blipFill>
          <a:blip r:embed="rId3">
            <a:alphaModFix/>
          </a:blip>
          <a:stretch>
            <a:fillRect/>
          </a:stretch>
        </p:blipFill>
        <p:spPr>
          <a:xfrm>
            <a:off x="1356138" y="913850"/>
            <a:ext cx="6431725" cy="3911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Encryption Testing using FPGAs</a:t>
            </a:r>
            <a:endParaRPr/>
          </a:p>
        </p:txBody>
      </p:sp>
      <p:sp>
        <p:nvSpPr>
          <p:cNvPr id="254" name="Google Shape;254;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FPGAs  have the </a:t>
            </a:r>
            <a:r>
              <a:rPr lang="en" sz="1400"/>
              <a:t>computational</a:t>
            </a:r>
            <a:r>
              <a:rPr lang="en" sz="1400"/>
              <a:t> power to run dedicated encryption algorithms at a low rate of power consumption. In order to prove this idea, We will be using the Microblaze across various test platforms, as well as running new algorithms developed for the LWC competition.</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RSA Encryption</a:t>
            </a:r>
            <a:endParaRPr/>
          </a:p>
          <a:p>
            <a:pPr indent="0" lvl="0" marL="0" rtl="0" algn="l">
              <a:spcBef>
                <a:spcPts val="0"/>
              </a:spcBef>
              <a:spcAft>
                <a:spcPts val="0"/>
              </a:spcAft>
              <a:buNone/>
            </a:pPr>
            <a:r>
              <a:t/>
            </a:r>
            <a:endParaRPr/>
          </a:p>
        </p:txBody>
      </p:sp>
      <p:sp>
        <p:nvSpPr>
          <p:cNvPr id="260" name="Google Shape;260;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first encryption that we used for testing was the RSA encryption. To begin with, the encryption mainly consists of an asymmetric cryptographic algorithm to decode messages. In other words, the encryption will have two different keys utilized in the algorithm. The first key will be a public key that can be shared with anyone. This key is mainly used for encrypting the message, so anyone has the ability to encrypt the data that they desire.</a:t>
            </a:r>
            <a:endParaRPr/>
          </a:p>
        </p:txBody>
      </p:sp>
      <p:pic>
        <p:nvPicPr>
          <p:cNvPr id="261" name="Google Shape;261;p30"/>
          <p:cNvPicPr preferRelativeResize="0"/>
          <p:nvPr/>
        </p:nvPicPr>
        <p:blipFill>
          <a:blip r:embed="rId3">
            <a:alphaModFix/>
          </a:blip>
          <a:stretch>
            <a:fillRect/>
          </a:stretch>
        </p:blipFill>
        <p:spPr>
          <a:xfrm>
            <a:off x="2951313" y="2923525"/>
            <a:ext cx="3241375" cy="1885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RSA Results</a:t>
            </a:r>
            <a:endParaRPr/>
          </a:p>
        </p:txBody>
      </p:sp>
      <p:sp>
        <p:nvSpPr>
          <p:cNvPr id="267" name="Google Shape;267;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8" name="Google Shape;268;p31"/>
          <p:cNvPicPr preferRelativeResize="0"/>
          <p:nvPr/>
        </p:nvPicPr>
        <p:blipFill>
          <a:blip r:embed="rId3">
            <a:alphaModFix/>
          </a:blip>
          <a:stretch>
            <a:fillRect/>
          </a:stretch>
        </p:blipFill>
        <p:spPr>
          <a:xfrm>
            <a:off x="2387874" y="1711213"/>
            <a:ext cx="4368250" cy="262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Outline</a:t>
            </a:r>
            <a:endParaRPr/>
          </a:p>
        </p:txBody>
      </p:sp>
      <p:sp>
        <p:nvSpPr>
          <p:cNvPr id="141" name="Google Shape;141;p14"/>
          <p:cNvSpPr txBox="1"/>
          <p:nvPr>
            <p:ph idx="1" type="body"/>
          </p:nvPr>
        </p:nvSpPr>
        <p:spPr>
          <a:xfrm>
            <a:off x="306125" y="14001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Introduction</a:t>
            </a:r>
            <a:endParaRPr sz="1400"/>
          </a:p>
          <a:p>
            <a:pPr indent="-317500" lvl="1" marL="914400" rtl="0" algn="l">
              <a:spcBef>
                <a:spcPts val="0"/>
              </a:spcBef>
              <a:spcAft>
                <a:spcPts val="0"/>
              </a:spcAft>
              <a:buSzPts val="1400"/>
              <a:buChar char="○"/>
            </a:pPr>
            <a:r>
              <a:rPr lang="en" sz="1400"/>
              <a:t>Abstract</a:t>
            </a:r>
            <a:endParaRPr sz="1400"/>
          </a:p>
          <a:p>
            <a:pPr indent="-317500" lvl="0" marL="457200" rtl="0" algn="l">
              <a:spcBef>
                <a:spcPts val="0"/>
              </a:spcBef>
              <a:spcAft>
                <a:spcPts val="0"/>
              </a:spcAft>
              <a:buSzPts val="1400"/>
              <a:buChar char="●"/>
            </a:pPr>
            <a:r>
              <a:rPr lang="en" sz="1400"/>
              <a:t>Background</a:t>
            </a:r>
            <a:endParaRPr sz="1400"/>
          </a:p>
          <a:p>
            <a:pPr indent="-317500" lvl="1" marL="914400" rtl="0" algn="l">
              <a:spcBef>
                <a:spcPts val="0"/>
              </a:spcBef>
              <a:spcAft>
                <a:spcPts val="0"/>
              </a:spcAft>
              <a:buSzPts val="1400"/>
              <a:buChar char="○"/>
            </a:pPr>
            <a:r>
              <a:rPr lang="en" sz="1400"/>
              <a:t>The  State of Processing </a:t>
            </a:r>
            <a:endParaRPr sz="1400"/>
          </a:p>
          <a:p>
            <a:pPr indent="-317500" lvl="1" marL="914400" rtl="0" algn="l">
              <a:spcBef>
                <a:spcPts val="0"/>
              </a:spcBef>
              <a:spcAft>
                <a:spcPts val="0"/>
              </a:spcAft>
              <a:buSzPts val="1400"/>
              <a:buChar char="○"/>
            </a:pPr>
            <a:r>
              <a:rPr lang="en" sz="1400"/>
              <a:t>Soft vs. Physical Cores</a:t>
            </a:r>
            <a:endParaRPr sz="1400"/>
          </a:p>
          <a:p>
            <a:pPr indent="-317500" lvl="1" marL="914400" rtl="0" algn="l">
              <a:spcBef>
                <a:spcPts val="0"/>
              </a:spcBef>
              <a:spcAft>
                <a:spcPts val="0"/>
              </a:spcAft>
              <a:buSzPts val="1400"/>
              <a:buChar char="○"/>
            </a:pPr>
            <a:r>
              <a:rPr lang="en" sz="1400"/>
              <a:t>Memory design and management</a:t>
            </a:r>
            <a:endParaRPr sz="1400"/>
          </a:p>
          <a:p>
            <a:pPr indent="-317500" lvl="0" marL="457200" rtl="0" algn="l">
              <a:spcBef>
                <a:spcPts val="0"/>
              </a:spcBef>
              <a:spcAft>
                <a:spcPts val="0"/>
              </a:spcAft>
              <a:buSzPts val="1400"/>
              <a:buChar char="●"/>
            </a:pPr>
            <a:r>
              <a:rPr lang="en" sz="1400"/>
              <a:t>Requirements</a:t>
            </a:r>
            <a:endParaRPr sz="1400"/>
          </a:p>
          <a:p>
            <a:pPr indent="-317500" lvl="1" marL="914400" rtl="0" algn="l">
              <a:spcBef>
                <a:spcPts val="0"/>
              </a:spcBef>
              <a:spcAft>
                <a:spcPts val="0"/>
              </a:spcAft>
              <a:buSzPts val="1400"/>
              <a:buChar char="○"/>
            </a:pPr>
            <a:r>
              <a:rPr lang="en" sz="1400"/>
              <a:t>MultiCore Processing and Scalable Design</a:t>
            </a:r>
            <a:endParaRPr sz="1400"/>
          </a:p>
          <a:p>
            <a:pPr indent="-317500" lvl="0" marL="457200" rtl="0" algn="l">
              <a:spcBef>
                <a:spcPts val="0"/>
              </a:spcBef>
              <a:spcAft>
                <a:spcPts val="0"/>
              </a:spcAft>
              <a:buSzPts val="1400"/>
              <a:buChar char="●"/>
            </a:pPr>
            <a:r>
              <a:rPr lang="en" sz="1400"/>
              <a:t>Constraints</a:t>
            </a:r>
            <a:endParaRPr sz="1400"/>
          </a:p>
          <a:p>
            <a:pPr indent="-317500" lvl="0" marL="457200" rtl="0" algn="l">
              <a:spcBef>
                <a:spcPts val="0"/>
              </a:spcBef>
              <a:spcAft>
                <a:spcPts val="0"/>
              </a:spcAft>
              <a:buSzPts val="1400"/>
              <a:buChar char="●"/>
            </a:pPr>
            <a:r>
              <a:rPr lang="en" sz="1400"/>
              <a:t>Design</a:t>
            </a:r>
            <a:endParaRPr sz="1400"/>
          </a:p>
          <a:p>
            <a:pPr indent="-317500" lvl="1" marL="914400" rtl="0" algn="l">
              <a:spcBef>
                <a:spcPts val="0"/>
              </a:spcBef>
              <a:spcAft>
                <a:spcPts val="0"/>
              </a:spcAft>
              <a:buSzPts val="1400"/>
              <a:buChar char="○"/>
            </a:pPr>
            <a:r>
              <a:rPr lang="en" sz="1400"/>
              <a:t>Pipelined Design</a:t>
            </a:r>
            <a:endParaRPr sz="1400"/>
          </a:p>
          <a:p>
            <a:pPr indent="-317500" lvl="1" marL="914400" rtl="0" algn="l">
              <a:spcBef>
                <a:spcPts val="0"/>
              </a:spcBef>
              <a:spcAft>
                <a:spcPts val="0"/>
              </a:spcAft>
              <a:buSzPts val="1400"/>
              <a:buChar char="○"/>
            </a:pPr>
            <a:r>
              <a:rPr lang="en" sz="1400"/>
              <a:t>Current Implementation</a:t>
            </a:r>
            <a:endParaRPr sz="1400"/>
          </a:p>
          <a:p>
            <a:pPr indent="-317500" lvl="1" marL="914400" rtl="0" algn="l">
              <a:spcBef>
                <a:spcPts val="0"/>
              </a:spcBef>
              <a:spcAft>
                <a:spcPts val="0"/>
              </a:spcAft>
              <a:buSzPts val="1400"/>
              <a:buChar char="○"/>
            </a:pPr>
            <a:r>
              <a:rPr lang="en" sz="1400"/>
              <a:t>Benchmarking Results</a:t>
            </a:r>
            <a:endParaRPr sz="1400"/>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AES Encryption</a:t>
            </a:r>
            <a:endParaRPr/>
          </a:p>
        </p:txBody>
      </p:sp>
      <p:sp>
        <p:nvSpPr>
          <p:cNvPr id="274" name="Google Shape;274;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compared to RSA, this encryption is actually a symmetric cryptographic algorithm that is used when decoding messages. In this case, the same generated key will be used for encrypting and decrypting the data at the same time. As a result, this key should be kept private since the inverse method will use the same key when decrypting the message. The entire AES encryption mainly uses a principle known as a substitution permutation network. This principle is very efficient in hardware and software, which will be sufficient for security while also being efficient at the same time. </a:t>
            </a:r>
            <a:endParaRPr/>
          </a:p>
        </p:txBody>
      </p:sp>
      <p:pic>
        <p:nvPicPr>
          <p:cNvPr id="275" name="Google Shape;275;p32"/>
          <p:cNvPicPr preferRelativeResize="0"/>
          <p:nvPr/>
        </p:nvPicPr>
        <p:blipFill>
          <a:blip r:embed="rId3">
            <a:alphaModFix/>
          </a:blip>
          <a:stretch>
            <a:fillRect/>
          </a:stretch>
        </p:blipFill>
        <p:spPr>
          <a:xfrm>
            <a:off x="5020463" y="3204288"/>
            <a:ext cx="2371725" cy="1666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AES Results</a:t>
            </a:r>
            <a:endParaRPr/>
          </a:p>
        </p:txBody>
      </p:sp>
      <p:sp>
        <p:nvSpPr>
          <p:cNvPr id="281" name="Google Shape;281;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2" name="Google Shape;282;p33"/>
          <p:cNvPicPr preferRelativeResize="0"/>
          <p:nvPr/>
        </p:nvPicPr>
        <p:blipFill>
          <a:blip r:embed="rId3">
            <a:alphaModFix/>
          </a:blip>
          <a:stretch>
            <a:fillRect/>
          </a:stretch>
        </p:blipFill>
        <p:spPr>
          <a:xfrm>
            <a:off x="2367275" y="1292230"/>
            <a:ext cx="4409450" cy="2559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ASCON128 Encryption</a:t>
            </a:r>
            <a:endParaRPr/>
          </a:p>
        </p:txBody>
      </p:sp>
      <p:sp>
        <p:nvSpPr>
          <p:cNvPr id="288" name="Google Shape;288;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The third algorithm that was tested was ASCON128. ASCON 128 is a lightweight authenticated encryption algorithm created in response to the annual CAESAR competition. The inputs for the encryption procedure contain a plaintext P, associated data A, a secret key K with k bits and a public message number (nonce) N with k bits. The output of the authenticated encryption procedure is an authenticated ciphertext C which is exactly the same length as the plaintext P, and an authentication tag T of size k bits, which authenticates both A and P</a:t>
            </a:r>
            <a:endParaRPr>
              <a:solidFill>
                <a:srgbClr val="FFFFFF"/>
              </a:solidFill>
            </a:endParaRPr>
          </a:p>
        </p:txBody>
      </p:sp>
      <p:pic>
        <p:nvPicPr>
          <p:cNvPr id="289" name="Google Shape;289;p34"/>
          <p:cNvPicPr preferRelativeResize="0"/>
          <p:nvPr/>
        </p:nvPicPr>
        <p:blipFill>
          <a:blip r:embed="rId3">
            <a:alphaModFix/>
          </a:blip>
          <a:stretch>
            <a:fillRect/>
          </a:stretch>
        </p:blipFill>
        <p:spPr>
          <a:xfrm>
            <a:off x="662175" y="3526250"/>
            <a:ext cx="3390900" cy="952500"/>
          </a:xfrm>
          <a:prstGeom prst="rect">
            <a:avLst/>
          </a:prstGeom>
          <a:noFill/>
          <a:ln>
            <a:noFill/>
          </a:ln>
        </p:spPr>
      </p:pic>
      <p:pic>
        <p:nvPicPr>
          <p:cNvPr id="290" name="Google Shape;290;p34"/>
          <p:cNvPicPr preferRelativeResize="0"/>
          <p:nvPr/>
        </p:nvPicPr>
        <p:blipFill>
          <a:blip r:embed="rId4">
            <a:alphaModFix/>
          </a:blip>
          <a:stretch>
            <a:fillRect/>
          </a:stretch>
        </p:blipFill>
        <p:spPr>
          <a:xfrm>
            <a:off x="4462975" y="3554825"/>
            <a:ext cx="3409950" cy="895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ASCON128 Results</a:t>
            </a:r>
            <a:endParaRPr/>
          </a:p>
        </p:txBody>
      </p:sp>
      <p:sp>
        <p:nvSpPr>
          <p:cNvPr id="296" name="Google Shape;296;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7" name="Google Shape;297;p35"/>
          <p:cNvPicPr preferRelativeResize="0"/>
          <p:nvPr/>
        </p:nvPicPr>
        <p:blipFill>
          <a:blip r:embed="rId3">
            <a:alphaModFix/>
          </a:blip>
          <a:stretch>
            <a:fillRect/>
          </a:stretch>
        </p:blipFill>
        <p:spPr>
          <a:xfrm>
            <a:off x="2558700" y="1220956"/>
            <a:ext cx="4516500" cy="2701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References/Bibliography	</a:t>
            </a:r>
            <a:endParaRPr/>
          </a:p>
        </p:txBody>
      </p:sp>
      <p:sp>
        <p:nvSpPr>
          <p:cNvPr id="303" name="Google Shape;303;p36"/>
          <p:cNvSpPr txBox="1"/>
          <p:nvPr>
            <p:ph idx="1" type="body"/>
          </p:nvPr>
        </p:nvSpPr>
        <p:spPr>
          <a:xfrm>
            <a:off x="-123750" y="1457175"/>
            <a:ext cx="9391500" cy="305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Arial"/>
              <a:buChar char="●"/>
            </a:pPr>
            <a:r>
              <a:rPr lang="en" sz="1400"/>
              <a:t>[1]</a:t>
            </a:r>
            <a:r>
              <a:rPr lang="en" sz="1400">
                <a:solidFill>
                  <a:srgbClr val="FFFFFF"/>
                </a:solidFill>
                <a:uFill>
                  <a:noFill/>
                </a:uFill>
                <a:latin typeface="Arial"/>
                <a:ea typeface="Arial"/>
                <a:cs typeface="Arial"/>
                <a:sym typeface="Arial"/>
                <a:hlinkClick r:id="rId3"/>
              </a:rPr>
              <a:t>https://scholarworks.gvsu.edu/cgi/viewcontent.cgi?article=1843&amp;context=theses</a:t>
            </a:r>
            <a:endParaRPr sz="1400">
              <a:latin typeface="Arial"/>
              <a:ea typeface="Arial"/>
              <a:cs typeface="Arial"/>
              <a:sym typeface="Arial"/>
            </a:endParaRPr>
          </a:p>
          <a:p>
            <a:pPr indent="-317500" lvl="0" marL="457200" rtl="0" algn="l">
              <a:spcBef>
                <a:spcPts val="1600"/>
              </a:spcBef>
              <a:spcAft>
                <a:spcPts val="0"/>
              </a:spcAft>
              <a:buClr>
                <a:srgbClr val="FFFFFF"/>
              </a:buClr>
              <a:buSzPts val="1400"/>
              <a:buFont typeface="Arial"/>
              <a:buChar char="●"/>
            </a:pPr>
            <a:r>
              <a:rPr lang="en" sz="1400"/>
              <a:t>[2]</a:t>
            </a:r>
            <a:r>
              <a:rPr lang="en" sz="1400">
                <a:solidFill>
                  <a:srgbClr val="FFFFFF"/>
                </a:solidFill>
                <a:uFill>
                  <a:noFill/>
                </a:uFill>
                <a:latin typeface="Arial"/>
                <a:ea typeface="Arial"/>
                <a:cs typeface="Arial"/>
                <a:sym typeface="Arial"/>
                <a:hlinkClick r:id="rId4"/>
              </a:rPr>
              <a:t>https://www.xilinx.com/support/documentation/sw_manuals/xilinx2018_3/ug984-vivado-microblaze-ref.pdf</a:t>
            </a:r>
            <a:endParaRPr sz="1400">
              <a:latin typeface="Arial"/>
              <a:ea typeface="Arial"/>
              <a:cs typeface="Arial"/>
              <a:sym typeface="Arial"/>
            </a:endParaRPr>
          </a:p>
          <a:p>
            <a:pPr indent="-317500" lvl="0" marL="457200" rtl="0" algn="l">
              <a:spcBef>
                <a:spcPts val="1600"/>
              </a:spcBef>
              <a:spcAft>
                <a:spcPts val="0"/>
              </a:spcAft>
              <a:buClr>
                <a:srgbClr val="FFFFFF"/>
              </a:buClr>
              <a:buSzPts val="1400"/>
              <a:buFont typeface="Arial"/>
              <a:buChar char="●"/>
            </a:pPr>
            <a:r>
              <a:rPr lang="en" sz="1400"/>
              <a:t>[3]</a:t>
            </a:r>
            <a:r>
              <a:rPr lang="en" sz="1400">
                <a:latin typeface="Arial"/>
                <a:ea typeface="Arial"/>
                <a:cs typeface="Arial"/>
                <a:sym typeface="Arial"/>
              </a:rPr>
              <a:t>h</a:t>
            </a:r>
            <a:r>
              <a:rPr lang="en" sz="1400">
                <a:solidFill>
                  <a:srgbClr val="FFFFFF"/>
                </a:solidFill>
                <a:uFill>
                  <a:noFill/>
                </a:uFill>
                <a:latin typeface="Arial"/>
                <a:ea typeface="Arial"/>
                <a:cs typeface="Arial"/>
                <a:sym typeface="Arial"/>
                <a:hlinkClick r:id="rId5"/>
              </a:rPr>
              <a:t>ttps://www.xilinx.com/support/documentation/sw_manuals/xilinx2018_3/ug973-vivado-release-notes-install-license.pdf</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 sz="1400"/>
              <a:t>[4]</a:t>
            </a:r>
            <a:r>
              <a:rPr lang="en" sz="1400">
                <a:solidFill>
                  <a:srgbClr val="FFFFFF"/>
                </a:solidFill>
                <a:latin typeface="Arial"/>
                <a:ea typeface="Arial"/>
                <a:cs typeface="Arial"/>
                <a:sym typeface="Arial"/>
              </a:rPr>
              <a:t>https://scholarworks.gvsu.edu/cgi/viewcontent.cgi?article=1843&amp;context=theses</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[5]</a:t>
            </a:r>
            <a:r>
              <a:rPr lang="en" sz="1400">
                <a:solidFill>
                  <a:srgbClr val="FFFFFF"/>
                </a:solidFill>
                <a:uFill>
                  <a:noFill/>
                </a:uFill>
                <a:latin typeface="Arial"/>
                <a:ea typeface="Arial"/>
                <a:cs typeface="Arial"/>
                <a:sym typeface="Arial"/>
                <a:hlinkClick r:id="rId6"/>
              </a:rPr>
              <a:t>https://scholarsarchive.byu.edu/cgi/viewcontent.cgi?referer=https://www.google.com/&amp;httpsredir=1&amp;article=6508&amp;context=etd</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[6]h</a:t>
            </a:r>
            <a:r>
              <a:rPr lang="en" sz="1400">
                <a:solidFill>
                  <a:srgbClr val="FFFFFF"/>
                </a:solidFill>
                <a:uFill>
                  <a:noFill/>
                </a:uFill>
                <a:latin typeface="Arial"/>
                <a:ea typeface="Arial"/>
                <a:cs typeface="Arial"/>
                <a:sym typeface="Arial"/>
                <a:hlinkClick r:id="rId7"/>
              </a:rPr>
              <a:t>ttp://proxy.library.cpp.edu/login?url=http://search.ebscohost.com/login.aspx?direct=true&amp;AuthType=ip,uid&amp;db=aph&amp;AN=19497752&amp;site=ehost-live&amp;scope=site</a:t>
            </a:r>
            <a:endParaRPr sz="1400">
              <a:solidFill>
                <a:srgbClr val="FFFFFF"/>
              </a:solidFill>
              <a:uFill>
                <a:noFill/>
              </a:uFill>
              <a:latin typeface="Arial"/>
              <a:ea typeface="Arial"/>
              <a:cs typeface="Arial"/>
              <a:sym typeface="Arial"/>
              <a:hlinkClick r:id="rId8"/>
            </a:endParaRPr>
          </a:p>
          <a:p>
            <a:pPr indent="-317500" lvl="0" marL="457200" rtl="0" algn="l">
              <a:spcBef>
                <a:spcPts val="0"/>
              </a:spcBef>
              <a:spcAft>
                <a:spcPts val="0"/>
              </a:spcAft>
              <a:buClr>
                <a:srgbClr val="FFFFFF"/>
              </a:buClr>
              <a:buSzPts val="1400"/>
              <a:buFont typeface="Arial"/>
              <a:buChar char="●"/>
            </a:pPr>
            <a:r>
              <a:rPr lang="en" sz="1400">
                <a:solidFill>
                  <a:srgbClr val="FFFFFF"/>
                </a:solidFill>
                <a:uFill>
                  <a:noFill/>
                </a:uFill>
                <a:latin typeface="Arial"/>
                <a:ea typeface="Arial"/>
                <a:cs typeface="Arial"/>
                <a:sym typeface="Arial"/>
                <a:hlinkClick r:id="rId9"/>
              </a:rPr>
              <a:t>[7]</a:t>
            </a:r>
            <a:r>
              <a:rPr lang="en" sz="1400">
                <a:uFill>
                  <a:noFill/>
                </a:uFill>
                <a:latin typeface="Arial"/>
                <a:ea typeface="Arial"/>
                <a:cs typeface="Arial"/>
                <a:sym typeface="Arial"/>
                <a:hlinkClick r:id="rId10"/>
              </a:rPr>
              <a:t>http://proxy.library.cpp.edu/login?url=http://search.ebscohost.com/login.aspx?direct=true&amp;AuthType=ip,uid&amp;db=aph&amp;AN=19497752&amp;site=ehost-live&amp;scope=site</a:t>
            </a:r>
            <a:endParaRPr sz="1400">
              <a:solidFill>
                <a:srgbClr val="FFFFFF"/>
              </a:solidFill>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1052550" y="2114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Questions?</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(Abstract)</a:t>
            </a:r>
            <a:endParaRPr/>
          </a:p>
        </p:txBody>
      </p:sp>
      <p:sp>
        <p:nvSpPr>
          <p:cNvPr id="147" name="Google Shape;147;p15"/>
          <p:cNvSpPr txBox="1"/>
          <p:nvPr>
            <p:ph idx="1" type="body"/>
          </p:nvPr>
        </p:nvSpPr>
        <p:spPr>
          <a:xfrm>
            <a:off x="267500" y="1612625"/>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As the demand for computational power increases, the need to develop cost efficient, application based,  methods for computing is constantly rising. To help solve this issue, our research is dedicated towards developing low power computational technology while being a cost-efficient solution compared to other resources. The project is aimed towards using Field Programmable Gate Array (FPGA) platforms that can be reconfigured and applied for use in image processing, data mining, and medical applications. The objective is to implement the maximum units of soft-core processors (Micro-Blaze) efficiently on a single FPGA chip while using the minimum amount of resources. The next objective is to design communication interfaces to connect the multiple low-power FPGA platforms for rapid scalability. This allows the FPGA boards to be used in large scale projects and support the high computational demand for power-hungry applications</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The state of processing</a:t>
            </a:r>
            <a:endParaRPr/>
          </a:p>
        </p:txBody>
      </p:sp>
      <p:sp>
        <p:nvSpPr>
          <p:cNvPr id="153" name="Google Shape;153;p16"/>
          <p:cNvSpPr txBox="1"/>
          <p:nvPr>
            <p:ph idx="1" type="body"/>
          </p:nvPr>
        </p:nvSpPr>
        <p:spPr>
          <a:xfrm>
            <a:off x="216025" y="1351475"/>
            <a:ext cx="7038900" cy="344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 first commercially available central processing unit (CPU) was created by intel in 1971, named the Intel 4004, which was a 4-bit 740kHz microprocessor</a:t>
            </a:r>
            <a:endParaRPr sz="1400"/>
          </a:p>
          <a:p>
            <a:pPr indent="-317500" lvl="0" marL="457200" rtl="0" algn="l">
              <a:spcBef>
                <a:spcPts val="0"/>
              </a:spcBef>
              <a:spcAft>
                <a:spcPts val="0"/>
              </a:spcAft>
              <a:buSzPts val="1400"/>
              <a:buChar char="●"/>
            </a:pPr>
            <a:r>
              <a:rPr lang="en" sz="1400"/>
              <a:t>The first dual core processor was the Power 4 created by IBM in 2001, which had a clock speed of about 1.1 GHz</a:t>
            </a:r>
            <a:endParaRPr sz="1400"/>
          </a:p>
          <a:p>
            <a:pPr indent="-317500" lvl="0" marL="457200" rtl="0" algn="l">
              <a:spcBef>
                <a:spcPts val="0"/>
              </a:spcBef>
              <a:spcAft>
                <a:spcPts val="0"/>
              </a:spcAft>
              <a:buSzPts val="1400"/>
              <a:buChar char="●"/>
            </a:pPr>
            <a:r>
              <a:rPr lang="en" sz="1400"/>
              <a:t>Moore’s Law, the observation that the number of transistor count on an IC doubles every year, held true until 2012 where we reached the maximum transistor count for a 14 nm architecture. Since then multicore processing has been leading the advancement of computing throughput</a:t>
            </a:r>
            <a:endParaRPr sz="1400"/>
          </a:p>
          <a:p>
            <a:pPr indent="-317500" lvl="0" marL="457200" rtl="0" algn="l">
              <a:spcBef>
                <a:spcPts val="0"/>
              </a:spcBef>
              <a:spcAft>
                <a:spcPts val="0"/>
              </a:spcAft>
              <a:buSzPts val="1400"/>
              <a:buChar char="●"/>
            </a:pPr>
            <a:r>
              <a:rPr lang="en" sz="1400"/>
              <a:t>As of 2017,  largest transistor count on a single chip is 19.2 billion</a:t>
            </a:r>
            <a:endParaRPr sz="1400"/>
          </a:p>
        </p:txBody>
      </p:sp>
      <p:pic>
        <p:nvPicPr>
          <p:cNvPr id="154" name="Google Shape;154;p16"/>
          <p:cNvPicPr preferRelativeResize="0"/>
          <p:nvPr/>
        </p:nvPicPr>
        <p:blipFill rotWithShape="1">
          <a:blip r:embed="rId3">
            <a:alphaModFix/>
          </a:blip>
          <a:srcRect b="0" l="0" r="0" t="35950"/>
          <a:stretch/>
        </p:blipFill>
        <p:spPr>
          <a:xfrm>
            <a:off x="3360525" y="3759950"/>
            <a:ext cx="2422951" cy="1034025"/>
          </a:xfrm>
          <a:prstGeom prst="rect">
            <a:avLst/>
          </a:prstGeom>
          <a:noFill/>
          <a:ln>
            <a:noFill/>
          </a:ln>
        </p:spPr>
      </p:pic>
      <p:pic>
        <p:nvPicPr>
          <p:cNvPr id="155" name="Google Shape;155;p16"/>
          <p:cNvPicPr preferRelativeResize="0"/>
          <p:nvPr/>
        </p:nvPicPr>
        <p:blipFill rotWithShape="1">
          <a:blip r:embed="rId4">
            <a:alphaModFix/>
          </a:blip>
          <a:srcRect b="-23823" l="0" r="-23823" t="0"/>
          <a:stretch/>
        </p:blipFill>
        <p:spPr>
          <a:xfrm>
            <a:off x="712275" y="3759952"/>
            <a:ext cx="2075349" cy="1383550"/>
          </a:xfrm>
          <a:prstGeom prst="rect">
            <a:avLst/>
          </a:prstGeom>
          <a:noFill/>
          <a:ln>
            <a:noFill/>
          </a:ln>
        </p:spPr>
      </p:pic>
      <p:pic>
        <p:nvPicPr>
          <p:cNvPr id="156" name="Google Shape;156;p16"/>
          <p:cNvPicPr preferRelativeResize="0"/>
          <p:nvPr/>
        </p:nvPicPr>
        <p:blipFill>
          <a:blip r:embed="rId5">
            <a:alphaModFix/>
          </a:blip>
          <a:stretch>
            <a:fillRect/>
          </a:stretch>
        </p:blipFill>
        <p:spPr>
          <a:xfrm>
            <a:off x="6723300" y="3353275"/>
            <a:ext cx="2075350" cy="15565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Physical vs. Soft-Core Processors</a:t>
            </a:r>
            <a:endParaRPr/>
          </a:p>
        </p:txBody>
      </p:sp>
      <p:sp>
        <p:nvSpPr>
          <p:cNvPr id="162" name="Google Shape;162;p17"/>
          <p:cNvSpPr txBox="1"/>
          <p:nvPr>
            <p:ph idx="1" type="body"/>
          </p:nvPr>
        </p:nvSpPr>
        <p:spPr>
          <a:xfrm>
            <a:off x="164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Physical Processors: Cores within the central processing unit that handles processing. These may contain several logical cores which use multithreading to run two processes </a:t>
            </a:r>
            <a:r>
              <a:rPr lang="en" sz="1400"/>
              <a:t>simultaneously</a:t>
            </a:r>
            <a:r>
              <a:rPr lang="en" sz="1400"/>
              <a:t> on the same chip.</a:t>
            </a:r>
            <a:endParaRPr sz="1400"/>
          </a:p>
          <a:p>
            <a:pPr indent="-304800" lvl="1" marL="914400" rtl="0" algn="l">
              <a:spcBef>
                <a:spcPts val="0"/>
              </a:spcBef>
              <a:spcAft>
                <a:spcPts val="0"/>
              </a:spcAft>
              <a:buSzPts val="1200"/>
              <a:buChar char="○"/>
            </a:pPr>
            <a:r>
              <a:rPr lang="en" sz="1200"/>
              <a:t>i</a:t>
            </a:r>
            <a:r>
              <a:rPr lang="en" sz="1200"/>
              <a:t>.e. : Intel i3, i5, i7, i9</a:t>
            </a:r>
            <a:endParaRPr sz="1200"/>
          </a:p>
          <a:p>
            <a:pPr indent="-317500" lvl="0" marL="457200" rtl="0" algn="l">
              <a:spcBef>
                <a:spcPts val="0"/>
              </a:spcBef>
              <a:spcAft>
                <a:spcPts val="0"/>
              </a:spcAft>
              <a:buSzPts val="1400"/>
              <a:buChar char="●"/>
            </a:pPr>
            <a:r>
              <a:rPr lang="en" sz="1400"/>
              <a:t>Soft-Core Processors: Cores created from the resources contained on a FPGA chip. These processors are often limited to a maximum 250MHz</a:t>
            </a:r>
            <a:endParaRPr sz="1400"/>
          </a:p>
          <a:p>
            <a:pPr indent="-304800" lvl="1" marL="914400" rtl="0" algn="l">
              <a:spcBef>
                <a:spcPts val="0"/>
              </a:spcBef>
              <a:spcAft>
                <a:spcPts val="0"/>
              </a:spcAft>
              <a:buSzPts val="1200"/>
              <a:buChar char="○"/>
            </a:pPr>
            <a:r>
              <a:rPr lang="en" sz="1200"/>
              <a:t>I.e. : Altera NIOS II, Xilinx Microblaze</a:t>
            </a:r>
            <a:endParaRPr sz="1200"/>
          </a:p>
          <a:p>
            <a:pPr indent="0" lvl="0" marL="0" rtl="0" algn="l">
              <a:spcBef>
                <a:spcPts val="1600"/>
              </a:spcBef>
              <a:spcAft>
                <a:spcPts val="1600"/>
              </a:spcAft>
              <a:buNone/>
            </a:pPr>
            <a:r>
              <a:t/>
            </a:r>
            <a:endParaRPr/>
          </a:p>
        </p:txBody>
      </p:sp>
      <p:pic>
        <p:nvPicPr>
          <p:cNvPr id="163" name="Google Shape;163;p17"/>
          <p:cNvPicPr preferRelativeResize="0"/>
          <p:nvPr/>
        </p:nvPicPr>
        <p:blipFill>
          <a:blip r:embed="rId3">
            <a:alphaModFix/>
          </a:blip>
          <a:stretch>
            <a:fillRect/>
          </a:stretch>
        </p:blipFill>
        <p:spPr>
          <a:xfrm>
            <a:off x="364050" y="3445125"/>
            <a:ext cx="2616698" cy="1470524"/>
          </a:xfrm>
          <a:prstGeom prst="rect">
            <a:avLst/>
          </a:prstGeom>
          <a:noFill/>
          <a:ln>
            <a:noFill/>
          </a:ln>
        </p:spPr>
      </p:pic>
      <p:pic>
        <p:nvPicPr>
          <p:cNvPr id="164" name="Google Shape;164;p17"/>
          <p:cNvPicPr preferRelativeResize="0"/>
          <p:nvPr/>
        </p:nvPicPr>
        <p:blipFill>
          <a:blip r:embed="rId4">
            <a:alphaModFix/>
          </a:blip>
          <a:stretch>
            <a:fillRect/>
          </a:stretch>
        </p:blipFill>
        <p:spPr>
          <a:xfrm>
            <a:off x="6365175" y="3250188"/>
            <a:ext cx="2058735" cy="1470525"/>
          </a:xfrm>
          <a:prstGeom prst="rect">
            <a:avLst/>
          </a:prstGeom>
          <a:noFill/>
          <a:ln>
            <a:noFill/>
          </a:ln>
        </p:spPr>
      </p:pic>
      <p:pic>
        <p:nvPicPr>
          <p:cNvPr id="165" name="Google Shape;165;p17"/>
          <p:cNvPicPr preferRelativeResize="0"/>
          <p:nvPr/>
        </p:nvPicPr>
        <p:blipFill rotWithShape="1">
          <a:blip r:embed="rId5">
            <a:alphaModFix/>
          </a:blip>
          <a:srcRect b="39964" l="30988" r="26820" t="45619"/>
          <a:stretch/>
        </p:blipFill>
        <p:spPr>
          <a:xfrm>
            <a:off x="3513050" y="3988650"/>
            <a:ext cx="2117900" cy="49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Microblaze</a:t>
            </a:r>
            <a:endParaRPr/>
          </a:p>
        </p:txBody>
      </p:sp>
      <p:sp>
        <p:nvSpPr>
          <p:cNvPr id="171" name="Google Shape;171;p18"/>
          <p:cNvSpPr txBox="1"/>
          <p:nvPr>
            <p:ph idx="1" type="body"/>
          </p:nvPr>
        </p:nvSpPr>
        <p:spPr>
          <a:xfrm>
            <a:off x="190275" y="1481900"/>
            <a:ext cx="7080300" cy="384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32-bit Harvard based SoftCore Processor</a:t>
            </a:r>
            <a:endParaRPr sz="1400"/>
          </a:p>
          <a:p>
            <a:pPr indent="-317500" lvl="0" marL="457200" rtl="0" algn="l">
              <a:spcBef>
                <a:spcPts val="0"/>
              </a:spcBef>
              <a:spcAft>
                <a:spcPts val="0"/>
              </a:spcAft>
              <a:buSzPts val="1400"/>
              <a:buChar char="●"/>
            </a:pPr>
            <a:r>
              <a:rPr lang="en" sz="1400"/>
              <a:t>RISC </a:t>
            </a:r>
            <a:endParaRPr sz="1400"/>
          </a:p>
          <a:p>
            <a:pPr indent="-317500" lvl="0" marL="457200" rtl="0" algn="l">
              <a:spcBef>
                <a:spcPts val="0"/>
              </a:spcBef>
              <a:spcAft>
                <a:spcPts val="0"/>
              </a:spcAft>
              <a:buSzPts val="1400"/>
              <a:buChar char="●"/>
            </a:pPr>
            <a:r>
              <a:rPr lang="en" sz="1400"/>
              <a:t>5 stage pipelining, when optimized for performance, 3 stage when designed for normal operation</a:t>
            </a:r>
            <a:endParaRPr sz="1400"/>
          </a:p>
          <a:p>
            <a:pPr indent="-317500" lvl="0" marL="457200" rtl="0" algn="l">
              <a:spcBef>
                <a:spcPts val="0"/>
              </a:spcBef>
              <a:spcAft>
                <a:spcPts val="0"/>
              </a:spcAft>
              <a:buSzPts val="1400"/>
              <a:buChar char="●"/>
            </a:pPr>
            <a:r>
              <a:rPr lang="en" sz="1400"/>
              <a:t>Configurable Instruction and Data Caches</a:t>
            </a:r>
            <a:endParaRPr sz="1400"/>
          </a:p>
          <a:p>
            <a:pPr indent="-317500" lvl="0" marL="457200" rtl="0" algn="l">
              <a:spcBef>
                <a:spcPts val="0"/>
              </a:spcBef>
              <a:spcAft>
                <a:spcPts val="0"/>
              </a:spcAft>
              <a:buSzPts val="1400"/>
              <a:buChar char="●"/>
            </a:pPr>
            <a:r>
              <a:rPr lang="en" sz="1400"/>
              <a:t>Lock Step interfacing for fault tolerant designs</a:t>
            </a:r>
            <a:endParaRPr sz="1400"/>
          </a:p>
          <a:p>
            <a:pPr indent="-317500" lvl="0" marL="457200" rtl="0" algn="l">
              <a:spcBef>
                <a:spcPts val="0"/>
              </a:spcBef>
              <a:spcAft>
                <a:spcPts val="0"/>
              </a:spcAft>
              <a:buSzPts val="1400"/>
              <a:buChar char="●"/>
            </a:pPr>
            <a:r>
              <a:rPr lang="en" sz="1400"/>
              <a:t>Compatibility with ARM processors</a:t>
            </a:r>
            <a:endParaRPr sz="1400"/>
          </a:p>
        </p:txBody>
      </p:sp>
      <p:pic>
        <p:nvPicPr>
          <p:cNvPr id="172" name="Google Shape;172;p18"/>
          <p:cNvPicPr preferRelativeResize="0"/>
          <p:nvPr/>
        </p:nvPicPr>
        <p:blipFill>
          <a:blip r:embed="rId3">
            <a:alphaModFix/>
          </a:blip>
          <a:stretch>
            <a:fillRect/>
          </a:stretch>
        </p:blipFill>
        <p:spPr>
          <a:xfrm>
            <a:off x="672850" y="3383725"/>
            <a:ext cx="3899150" cy="1540150"/>
          </a:xfrm>
          <a:prstGeom prst="rect">
            <a:avLst/>
          </a:prstGeom>
          <a:noFill/>
          <a:ln>
            <a:noFill/>
          </a:ln>
        </p:spPr>
      </p:pic>
      <p:pic>
        <p:nvPicPr>
          <p:cNvPr id="173" name="Google Shape;173;p18"/>
          <p:cNvPicPr preferRelativeResize="0"/>
          <p:nvPr/>
        </p:nvPicPr>
        <p:blipFill>
          <a:blip r:embed="rId4">
            <a:alphaModFix/>
          </a:blip>
          <a:stretch>
            <a:fillRect/>
          </a:stretch>
        </p:blipFill>
        <p:spPr>
          <a:xfrm>
            <a:off x="5142100" y="2389100"/>
            <a:ext cx="3709575" cy="253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Microblaze</a:t>
            </a:r>
            <a:endParaRPr/>
          </a:p>
        </p:txBody>
      </p:sp>
      <p:sp>
        <p:nvSpPr>
          <p:cNvPr id="179" name="Google Shape;179;p19"/>
          <p:cNvSpPr txBox="1"/>
          <p:nvPr>
            <p:ph idx="1" type="body"/>
          </p:nvPr>
        </p:nvSpPr>
        <p:spPr>
          <a:xfrm>
            <a:off x="158100" y="143880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Microblaze has three preset configurations:</a:t>
            </a:r>
            <a:endParaRPr/>
          </a:p>
          <a:p>
            <a:pPr indent="-298450" lvl="1" marL="914400" rtl="0" algn="l">
              <a:spcBef>
                <a:spcPts val="0"/>
              </a:spcBef>
              <a:spcAft>
                <a:spcPts val="0"/>
              </a:spcAft>
              <a:buSzPts val="1100"/>
              <a:buChar char="○"/>
            </a:pPr>
            <a:r>
              <a:rPr lang="en" sz="1100"/>
              <a:t>Microcontroller Preset:</a:t>
            </a:r>
            <a:endParaRPr sz="1100"/>
          </a:p>
          <a:p>
            <a:pPr indent="-298450" lvl="2" marL="1371600" rtl="0" algn="l">
              <a:spcBef>
                <a:spcPts val="0"/>
              </a:spcBef>
              <a:spcAft>
                <a:spcPts val="0"/>
              </a:spcAft>
              <a:buSzPts val="1100"/>
              <a:buChar char="■"/>
            </a:pPr>
            <a:r>
              <a:rPr lang="en"/>
              <a:t>32-bit processing core, external memory controller, interrupt controller, timer</a:t>
            </a:r>
            <a:endParaRPr/>
          </a:p>
          <a:p>
            <a:pPr indent="-298450" lvl="1" marL="914400" rtl="0" algn="l">
              <a:spcBef>
                <a:spcPts val="0"/>
              </a:spcBef>
              <a:spcAft>
                <a:spcPts val="0"/>
              </a:spcAft>
              <a:buSzPts val="1100"/>
              <a:buChar char="○"/>
            </a:pPr>
            <a:r>
              <a:rPr lang="en" sz="1100"/>
              <a:t>Real Time Processor Preset</a:t>
            </a:r>
            <a:endParaRPr sz="1100"/>
          </a:p>
          <a:p>
            <a:pPr indent="-298450" lvl="2" marL="1371600" rtl="0" algn="l">
              <a:spcBef>
                <a:spcPts val="0"/>
              </a:spcBef>
              <a:spcAft>
                <a:spcPts val="0"/>
              </a:spcAft>
              <a:buSzPts val="1100"/>
              <a:buChar char="■"/>
            </a:pPr>
            <a:r>
              <a:rPr lang="en"/>
              <a:t>All microcontroller presets, instruction/data cache, DDR controller, Memory Protection Unit</a:t>
            </a:r>
            <a:endParaRPr/>
          </a:p>
          <a:p>
            <a:pPr indent="-298450" lvl="1" marL="914400" rtl="0" algn="l">
              <a:spcBef>
                <a:spcPts val="0"/>
              </a:spcBef>
              <a:spcAft>
                <a:spcPts val="0"/>
              </a:spcAft>
              <a:buSzPts val="1100"/>
              <a:buChar char="○"/>
            </a:pPr>
            <a:r>
              <a:rPr lang="en" sz="1100"/>
              <a:t>Application Processor Preset</a:t>
            </a:r>
            <a:endParaRPr sz="1100"/>
          </a:p>
          <a:p>
            <a:pPr indent="-298450" lvl="2" marL="1371600" rtl="0" algn="l">
              <a:spcBef>
                <a:spcPts val="0"/>
              </a:spcBef>
              <a:spcAft>
                <a:spcPts val="0"/>
              </a:spcAft>
              <a:buSzPts val="1100"/>
              <a:buChar char="■"/>
            </a:pPr>
            <a:r>
              <a:rPr lang="en"/>
              <a:t>All real time processor presets, memory management unit, ethernet controller</a:t>
            </a:r>
            <a:endParaRPr/>
          </a:p>
          <a:p>
            <a:pPr indent="-311150" lvl="0" marL="457200" rtl="0" algn="l">
              <a:spcBef>
                <a:spcPts val="0"/>
              </a:spcBef>
              <a:spcAft>
                <a:spcPts val="0"/>
              </a:spcAft>
              <a:buSzPts val="1300"/>
              <a:buChar char="●"/>
            </a:pPr>
            <a:r>
              <a:rPr lang="en"/>
              <a:t>For our design we will be using a custom configuration consisting of several of these features</a:t>
            </a:r>
            <a:endParaRPr/>
          </a:p>
          <a:p>
            <a:pPr indent="0" lvl="0" marL="914400" marR="0" rtl="0" algn="l">
              <a:lnSpc>
                <a:spcPct val="115000"/>
              </a:lnSpc>
              <a:spcBef>
                <a:spcPts val="1600"/>
              </a:spcBef>
              <a:spcAft>
                <a:spcPts val="0"/>
              </a:spcAft>
              <a:buNone/>
            </a:pPr>
            <a:r>
              <a:t/>
            </a:r>
            <a:endParaRPr/>
          </a:p>
          <a:p>
            <a:pPr indent="0" lvl="0" marL="1828800" rtl="0" algn="l">
              <a:spcBef>
                <a:spcPts val="1600"/>
              </a:spcBef>
              <a:spcAft>
                <a:spcPts val="1600"/>
              </a:spcAft>
              <a:buNone/>
            </a:pPr>
            <a:r>
              <a:t/>
            </a:r>
            <a:endParaRPr/>
          </a:p>
        </p:txBody>
      </p:sp>
      <p:pic>
        <p:nvPicPr>
          <p:cNvPr id="180" name="Google Shape;180;p19"/>
          <p:cNvPicPr preferRelativeResize="0"/>
          <p:nvPr/>
        </p:nvPicPr>
        <p:blipFill>
          <a:blip r:embed="rId3">
            <a:alphaModFix/>
          </a:blip>
          <a:stretch>
            <a:fillRect/>
          </a:stretch>
        </p:blipFill>
        <p:spPr>
          <a:xfrm>
            <a:off x="341225" y="3621338"/>
            <a:ext cx="2831927" cy="1362076"/>
          </a:xfrm>
          <a:prstGeom prst="rect">
            <a:avLst/>
          </a:prstGeom>
          <a:noFill/>
          <a:ln>
            <a:noFill/>
          </a:ln>
        </p:spPr>
      </p:pic>
      <p:pic>
        <p:nvPicPr>
          <p:cNvPr id="181" name="Google Shape;181;p19"/>
          <p:cNvPicPr preferRelativeResize="0"/>
          <p:nvPr/>
        </p:nvPicPr>
        <p:blipFill>
          <a:blip r:embed="rId4">
            <a:alphaModFix/>
          </a:blip>
          <a:stretch>
            <a:fillRect/>
          </a:stretch>
        </p:blipFill>
        <p:spPr>
          <a:xfrm>
            <a:off x="3339125" y="3621339"/>
            <a:ext cx="2465751" cy="1413263"/>
          </a:xfrm>
          <a:prstGeom prst="rect">
            <a:avLst/>
          </a:prstGeom>
          <a:noFill/>
          <a:ln>
            <a:noFill/>
          </a:ln>
        </p:spPr>
      </p:pic>
      <p:pic>
        <p:nvPicPr>
          <p:cNvPr id="182" name="Google Shape;182;p19"/>
          <p:cNvPicPr preferRelativeResize="0"/>
          <p:nvPr/>
        </p:nvPicPr>
        <p:blipFill>
          <a:blip r:embed="rId5">
            <a:alphaModFix/>
          </a:blip>
          <a:stretch>
            <a:fillRect/>
          </a:stretch>
        </p:blipFill>
        <p:spPr>
          <a:xfrm>
            <a:off x="5970850" y="3621349"/>
            <a:ext cx="2465823" cy="1413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Memory Design</a:t>
            </a:r>
            <a:endParaRPr/>
          </a:p>
        </p:txBody>
      </p:sp>
      <p:sp>
        <p:nvSpPr>
          <p:cNvPr id="188" name="Google Shape;188;p20"/>
          <p:cNvSpPr txBox="1"/>
          <p:nvPr>
            <p:ph idx="1" type="body"/>
          </p:nvPr>
        </p:nvSpPr>
        <p:spPr>
          <a:xfrm>
            <a:off x="248200" y="159330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One of the most expensive parts of system is  the cache memory</a:t>
            </a:r>
            <a:endParaRPr sz="1400"/>
          </a:p>
          <a:p>
            <a:pPr indent="-304800" lvl="1" marL="914400" rtl="0" algn="l">
              <a:spcBef>
                <a:spcPts val="0"/>
              </a:spcBef>
              <a:spcAft>
                <a:spcPts val="0"/>
              </a:spcAft>
              <a:buSzPts val="1200"/>
              <a:buChar char="○"/>
            </a:pPr>
            <a:r>
              <a:rPr lang="en" sz="1200"/>
              <a:t>Typically divided into 3 categories L1, L2, L3</a:t>
            </a:r>
            <a:endParaRPr sz="1200"/>
          </a:p>
          <a:p>
            <a:pPr indent="-304800" lvl="1" marL="914400" rtl="0" algn="l">
              <a:spcBef>
                <a:spcPts val="0"/>
              </a:spcBef>
              <a:spcAft>
                <a:spcPts val="0"/>
              </a:spcAft>
              <a:buSzPts val="1200"/>
              <a:buChar char="○"/>
            </a:pPr>
            <a:r>
              <a:rPr lang="en" sz="1200"/>
              <a:t>All different forms of </a:t>
            </a:r>
            <a:r>
              <a:rPr lang="en" sz="1200"/>
              <a:t>Static Random Access Memory</a:t>
            </a:r>
            <a:r>
              <a:rPr lang="en" sz="1200"/>
              <a:t>(SRAM)</a:t>
            </a:r>
            <a:endParaRPr sz="1200"/>
          </a:p>
          <a:p>
            <a:pPr indent="-304800" lvl="1" marL="914400" rtl="0" algn="l">
              <a:spcBef>
                <a:spcPts val="0"/>
              </a:spcBef>
              <a:spcAft>
                <a:spcPts val="0"/>
              </a:spcAft>
              <a:buSzPts val="1200"/>
              <a:buChar char="○"/>
            </a:pPr>
            <a:r>
              <a:rPr lang="en" sz="1200"/>
              <a:t>Prices range from $500-$1000 per GB</a:t>
            </a:r>
            <a:endParaRPr sz="1200"/>
          </a:p>
          <a:p>
            <a:pPr indent="-304800" lvl="1" marL="914400" rtl="0" algn="l">
              <a:spcBef>
                <a:spcPts val="0"/>
              </a:spcBef>
              <a:spcAft>
                <a:spcPts val="0"/>
              </a:spcAft>
              <a:buSzPts val="1200"/>
              <a:buChar char="○"/>
            </a:pPr>
            <a:r>
              <a:rPr lang="en" sz="1200"/>
              <a:t>I.e.: </a:t>
            </a:r>
            <a:r>
              <a:rPr lang="en" sz="1200"/>
              <a:t>i</a:t>
            </a:r>
            <a:r>
              <a:rPr lang="en" sz="1200"/>
              <a:t>9-9900k (L1 = 512kB, L2 = 2MB, L3 = 12MB)</a:t>
            </a:r>
            <a:endParaRPr sz="1200"/>
          </a:p>
          <a:p>
            <a:pPr indent="-317500" lvl="0" marL="457200" rtl="0" algn="l">
              <a:spcBef>
                <a:spcPts val="0"/>
              </a:spcBef>
              <a:spcAft>
                <a:spcPts val="0"/>
              </a:spcAft>
              <a:buSzPts val="1400"/>
              <a:buChar char="●"/>
            </a:pPr>
            <a:r>
              <a:rPr lang="en" sz="1400"/>
              <a:t>For this design, we are limited to BRAMfrom the Basys 3 boards</a:t>
            </a:r>
            <a:endParaRPr sz="1400"/>
          </a:p>
          <a:p>
            <a:pPr indent="-317500" lvl="0" marL="457200" rtl="0" algn="l">
              <a:spcBef>
                <a:spcPts val="0"/>
              </a:spcBef>
              <a:spcAft>
                <a:spcPts val="0"/>
              </a:spcAft>
              <a:buSzPts val="1400"/>
              <a:buChar char="●"/>
            </a:pPr>
            <a:r>
              <a:rPr lang="en" sz="1400"/>
              <a:t>Microblaze is using about 128KB for both I and D memories </a:t>
            </a:r>
            <a:endParaRPr sz="1400"/>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89" name="Google Shape;189;p20"/>
          <p:cNvPicPr preferRelativeResize="0"/>
          <p:nvPr/>
        </p:nvPicPr>
        <p:blipFill>
          <a:blip r:embed="rId3">
            <a:alphaModFix/>
          </a:blip>
          <a:stretch>
            <a:fillRect/>
          </a:stretch>
        </p:blipFill>
        <p:spPr>
          <a:xfrm>
            <a:off x="5773425" y="2388950"/>
            <a:ext cx="3249601" cy="2439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Memory Management</a:t>
            </a:r>
            <a:endParaRPr/>
          </a:p>
        </p:txBody>
      </p:sp>
      <p:sp>
        <p:nvSpPr>
          <p:cNvPr id="195" name="Google Shape;195;p21"/>
          <p:cNvSpPr txBox="1"/>
          <p:nvPr>
            <p:ph idx="1" type="body"/>
          </p:nvPr>
        </p:nvSpPr>
        <p:spPr>
          <a:xfrm>
            <a:off x="351200" y="166410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 order to create an optimal multicore system, each instance of Microblaze must be connected to one block ram containing both instruction and data caches, considered to be a Memory Management Unit (MMU)</a:t>
            </a:r>
            <a:endParaRPr sz="1400"/>
          </a:p>
          <a:p>
            <a:pPr indent="-317500" lvl="0" marL="457200" rtl="0" algn="l">
              <a:spcBef>
                <a:spcPts val="0"/>
              </a:spcBef>
              <a:spcAft>
                <a:spcPts val="0"/>
              </a:spcAft>
              <a:buSzPts val="1400"/>
              <a:buChar char="●"/>
            </a:pPr>
            <a:r>
              <a:rPr lang="en" sz="1400"/>
              <a:t>An effective MMU performs virtual memory management while at the same time handling memory protection, cache control and bus arbitration</a:t>
            </a:r>
            <a:endParaRPr sz="1400"/>
          </a:p>
          <a:p>
            <a:pPr indent="-317500" lvl="0" marL="457200" rtl="0" algn="l">
              <a:spcBef>
                <a:spcPts val="0"/>
              </a:spcBef>
              <a:spcAft>
                <a:spcPts val="0"/>
              </a:spcAft>
              <a:buSzPts val="1400"/>
              <a:buChar char="●"/>
            </a:pPr>
            <a:r>
              <a:rPr lang="en" sz="1400"/>
              <a:t>Develop custom IP as our MMU</a:t>
            </a:r>
            <a:endParaRPr sz="1400"/>
          </a:p>
          <a:p>
            <a:pPr indent="-317500" lvl="0" marL="457200" rtl="0" algn="l">
              <a:spcBef>
                <a:spcPts val="0"/>
              </a:spcBef>
              <a:spcAft>
                <a:spcPts val="0"/>
              </a:spcAft>
              <a:buSzPts val="1400"/>
              <a:buChar char="●"/>
            </a:pPr>
            <a:r>
              <a:rPr lang="en" sz="1400"/>
              <a:t>Developing a DDR3 Controller to connect to PMOD on FPGA</a:t>
            </a:r>
            <a:endParaRPr sz="1400"/>
          </a:p>
        </p:txBody>
      </p:sp>
      <p:pic>
        <p:nvPicPr>
          <p:cNvPr id="196" name="Google Shape;196;p21"/>
          <p:cNvPicPr preferRelativeResize="0"/>
          <p:nvPr/>
        </p:nvPicPr>
        <p:blipFill>
          <a:blip r:embed="rId3">
            <a:alphaModFix/>
          </a:blip>
          <a:stretch>
            <a:fillRect/>
          </a:stretch>
        </p:blipFill>
        <p:spPr>
          <a:xfrm>
            <a:off x="5516300" y="2810325"/>
            <a:ext cx="3335376" cy="2120751"/>
          </a:xfrm>
          <a:prstGeom prst="rect">
            <a:avLst/>
          </a:prstGeom>
          <a:noFill/>
          <a:ln>
            <a:noFill/>
          </a:ln>
        </p:spPr>
      </p:pic>
      <p:pic>
        <p:nvPicPr>
          <p:cNvPr id="197" name="Google Shape;197;p21"/>
          <p:cNvPicPr preferRelativeResize="0"/>
          <p:nvPr/>
        </p:nvPicPr>
        <p:blipFill rotWithShape="1">
          <a:blip r:embed="rId4">
            <a:alphaModFix/>
          </a:blip>
          <a:srcRect b="54796" l="0" r="0" t="0"/>
          <a:stretch/>
        </p:blipFill>
        <p:spPr>
          <a:xfrm>
            <a:off x="862425" y="3683050"/>
            <a:ext cx="3709575" cy="1145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